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41" r:id="rId2"/>
  </p:sldMasterIdLst>
  <p:notesMasterIdLst>
    <p:notesMasterId r:id="rId26"/>
  </p:notesMasterIdLst>
  <p:sldIdLst>
    <p:sldId id="258" r:id="rId3"/>
    <p:sldId id="325" r:id="rId4"/>
    <p:sldId id="344" r:id="rId5"/>
    <p:sldId id="326" r:id="rId6"/>
    <p:sldId id="327" r:id="rId7"/>
    <p:sldId id="346" r:id="rId8"/>
    <p:sldId id="345" r:id="rId9"/>
    <p:sldId id="342" r:id="rId10"/>
    <p:sldId id="341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7" r:id="rId19"/>
    <p:sldId id="338" r:id="rId20"/>
    <p:sldId id="339" r:id="rId21"/>
    <p:sldId id="340" r:id="rId22"/>
    <p:sldId id="343" r:id="rId23"/>
    <p:sldId id="335" r:id="rId24"/>
    <p:sldId id="33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6" autoAdjust="0"/>
    <p:restoredTop sz="96586" autoAdjust="0"/>
  </p:normalViewPr>
  <p:slideViewPr>
    <p:cSldViewPr snapToGrid="0">
      <p:cViewPr varScale="1">
        <p:scale>
          <a:sx n="81" d="100"/>
          <a:sy n="81" d="100"/>
        </p:scale>
        <p:origin x="60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433784" y="918720"/>
            <a:ext cx="11324432" cy="45719"/>
          </a:xfrm>
          <a:prstGeom prst="rect">
            <a:avLst/>
          </a:prstGeom>
          <a:solidFill>
            <a:srgbClr val="EE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 descr="mobilityday10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76" y="6063850"/>
            <a:ext cx="2593805" cy="540000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>
          <a:xfrm>
            <a:off x="451423" y="0"/>
            <a:ext cx="11289156" cy="941760"/>
          </a:xfrm>
        </p:spPr>
        <p:txBody>
          <a:bodyPr/>
          <a:lstStyle/>
          <a:p>
            <a:r>
              <a:rPr lang="ta-IN" dirty="0"/>
              <a:t>Ubaci naslov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 hasCustomPrompt="1"/>
          </p:nvPr>
        </p:nvSpPr>
        <p:spPr>
          <a:xfrm>
            <a:off x="432000" y="1157288"/>
            <a:ext cx="11328000" cy="471805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a-IN" dirty="0"/>
              <a:t>Ubaci tekst ili grafičke materijale</a:t>
            </a:r>
          </a:p>
          <a:p>
            <a:pPr lvl="1"/>
            <a:r>
              <a:rPr lang="en-US" dirty="0"/>
              <a:t>T</a:t>
            </a:r>
            <a:r>
              <a:rPr lang="ta-IN" dirty="0"/>
              <a:t>ekst 2</a:t>
            </a:r>
          </a:p>
          <a:p>
            <a:pPr lvl="2"/>
            <a:r>
              <a:rPr lang="en-US" dirty="0"/>
              <a:t>T</a:t>
            </a:r>
            <a:r>
              <a:rPr lang="ta-IN" dirty="0"/>
              <a:t>ekst 3</a:t>
            </a:r>
          </a:p>
          <a:p>
            <a:pPr lvl="3"/>
            <a:r>
              <a:rPr lang="en-US" dirty="0"/>
              <a:t>T</a:t>
            </a:r>
            <a:r>
              <a:rPr lang="ta-IN" dirty="0"/>
              <a:t>ekst 4</a:t>
            </a:r>
          </a:p>
          <a:p>
            <a:pPr lvl="4"/>
            <a:r>
              <a:rPr lang="en-US" dirty="0"/>
              <a:t>T</a:t>
            </a:r>
            <a:r>
              <a:rPr lang="ta-IN" dirty="0"/>
              <a:t>ekst 5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63328" y="6085549"/>
            <a:ext cx="2578683" cy="539515"/>
            <a:chOff x="347496" y="6085548"/>
            <a:chExt cx="1934012" cy="539515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1838223" y="6085548"/>
              <a:ext cx="443285" cy="539515"/>
              <a:chOff x="1345063" y="6085063"/>
              <a:chExt cx="443285" cy="539515"/>
            </a:xfrm>
          </p:grpSpPr>
          <p:sp>
            <p:nvSpPr>
              <p:cNvPr id="51" name="Rectangle 50"/>
              <p:cNvSpPr/>
              <p:nvPr userDrawn="1"/>
            </p:nvSpPr>
            <p:spPr>
              <a:xfrm>
                <a:off x="1345063" y="6085063"/>
                <a:ext cx="443285" cy="539515"/>
              </a:xfrm>
              <a:prstGeom prst="rect">
                <a:avLst/>
              </a:prstGeom>
              <a:solidFill>
                <a:srgbClr val="29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2" name="Picture 51" descr="pametni-300dpi.png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426" y="6220159"/>
                <a:ext cx="156560" cy="275588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 userDrawn="1"/>
          </p:nvGrpSpPr>
          <p:grpSpPr>
            <a:xfrm>
              <a:off x="347496" y="6085548"/>
              <a:ext cx="443285" cy="539515"/>
              <a:chOff x="846319" y="6085063"/>
              <a:chExt cx="443285" cy="539515"/>
            </a:xfrm>
          </p:grpSpPr>
          <p:sp>
            <p:nvSpPr>
              <p:cNvPr id="49" name="Rectangle 48"/>
              <p:cNvSpPr/>
              <p:nvPr userDrawn="1"/>
            </p:nvSpPr>
            <p:spPr>
              <a:xfrm>
                <a:off x="846319" y="6085063"/>
                <a:ext cx="443285" cy="539515"/>
              </a:xfrm>
              <a:prstGeom prst="rect">
                <a:avLst/>
              </a:prstGeom>
              <a:solidFill>
                <a:srgbClr val="2F408C"/>
              </a:solidFill>
              <a:ln>
                <a:solidFill>
                  <a:srgbClr val="456A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0" name="Picture 49" descr="poslovni-300dpi.png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040" y="6223912"/>
                <a:ext cx="323843" cy="26808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 userDrawn="1"/>
          </p:nvGrpSpPr>
          <p:grpSpPr>
            <a:xfrm>
              <a:off x="1341314" y="6085548"/>
              <a:ext cx="443285" cy="539515"/>
              <a:chOff x="1838223" y="6085063"/>
              <a:chExt cx="443285" cy="539515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1838223" y="6085063"/>
                <a:ext cx="443285" cy="539515"/>
              </a:xfrm>
              <a:prstGeom prst="rect">
                <a:avLst/>
              </a:prstGeom>
              <a:solidFill>
                <a:srgbClr val="FAA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8" name="Picture 47" descr="it-300dpi.png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518" y="6243214"/>
                <a:ext cx="232695" cy="229478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 userDrawn="1"/>
          </p:nvGrpSpPr>
          <p:grpSpPr>
            <a:xfrm>
              <a:off x="844405" y="6085548"/>
              <a:ext cx="443285" cy="539515"/>
              <a:chOff x="347496" y="6085548"/>
              <a:chExt cx="443285" cy="539515"/>
            </a:xfrm>
          </p:grpSpPr>
          <p:sp>
            <p:nvSpPr>
              <p:cNvPr id="45" name="Rectangle 44"/>
              <p:cNvSpPr/>
              <p:nvPr userDrawn="1"/>
            </p:nvSpPr>
            <p:spPr>
              <a:xfrm>
                <a:off x="347496" y="6085548"/>
                <a:ext cx="443285" cy="539515"/>
              </a:xfrm>
              <a:prstGeom prst="rect">
                <a:avLst/>
              </a:prstGeom>
              <a:solidFill>
                <a:srgbClr val="6DBE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6" name="Picture 45" descr="razvojni-300dpi.png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89" y="6216975"/>
                <a:ext cx="321698" cy="276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195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36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6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15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8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352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841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593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35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55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7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86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6085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61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509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986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7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21.emf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  <p:sldLayoutId id="2147483719" r:id="rId18"/>
    <p:sldLayoutId id="214748372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39" r:id="rId23"/>
    <p:sldLayoutId id="2147483764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emf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 dirty="0"/>
              <a:t>WS-2019-2020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3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2843" y="2123657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Working with Threads</a:t>
            </a:r>
          </a:p>
          <a:p>
            <a:pPr algn="ctr"/>
            <a:r>
              <a:rPr lang="en-US" sz="4000" dirty="0"/>
              <a:t>Parallel &amp; Concurrent execution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vs. Parallel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Concurrent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Multithreaded</a:t>
            </a:r>
          </a:p>
        </p:txBody>
      </p:sp>
    </p:spTree>
    <p:extLst>
      <p:ext uri="{BB962C8B-B14F-4D97-AF65-F5344CB8AC3E}">
        <p14:creationId xmlns:p14="http://schemas.microsoft.com/office/powerpoint/2010/main" val="17031518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5773" y="1794676"/>
            <a:ext cx="7100454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496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18" y="1393506"/>
            <a:ext cx="8257309" cy="2308324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ParameterizedThreadStart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onThreadFinished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4218" y="3900932"/>
            <a:ext cx="8257309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onFinishDelegate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7325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Parallel Execution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4217" y="4701568"/>
            <a:ext cx="8257309" cy="1384995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static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someObjectSate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// . . .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8EDA5-219A-43C1-8194-58DDB76F2C75}"/>
              </a:ext>
            </a:extLst>
          </p:cNvPr>
          <p:cNvSpPr/>
          <p:nvPr/>
        </p:nvSpPr>
        <p:spPr>
          <a:xfrm>
            <a:off x="1884217" y="1556269"/>
            <a:ext cx="8257309" cy="310854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List&lt;Task&gt;();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“some object”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tList.ToArray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6143190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208808"/>
            <a:ext cx="3381375" cy="217170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063336"/>
            <a:ext cx="2763982" cy="2887374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226" y="3141161"/>
            <a:ext cx="5831465" cy="310897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</p:spTree>
    <p:extLst>
      <p:ext uri="{BB962C8B-B14F-4D97-AF65-F5344CB8AC3E}">
        <p14:creationId xmlns:p14="http://schemas.microsoft.com/office/powerpoint/2010/main" val="2598793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Threads  in Visual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4" y="1748938"/>
            <a:ext cx="4759362" cy="4006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36" y="2430800"/>
            <a:ext cx="8376529" cy="108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51" y="3157103"/>
            <a:ext cx="7519343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1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8823-4190-425B-A240-B95FB081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87979"/>
            <a:ext cx="11655840" cy="899665"/>
          </a:xfrm>
        </p:spPr>
        <p:txBody>
          <a:bodyPr/>
          <a:lstStyle/>
          <a:p>
            <a: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  <a:t>Exercises</a:t>
            </a:r>
            <a:b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543F-E284-471E-A03B-E4FF82E3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968552"/>
          </a:xfrm>
        </p:spPr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E7 - Reading configuration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E8 - Interfaces and Classes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E7 – Reading Configuration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</a:t>
            </a:r>
            <a:r>
              <a:rPr lang="en-US" sz="2400" dirty="0" err="1">
                <a:latin typeface="+mn-lt"/>
              </a:rPr>
              <a:t>nugets</a:t>
            </a:r>
            <a:r>
              <a:rPr lang="en-US" sz="2400" dirty="0">
                <a:latin typeface="+mn-lt"/>
              </a:rPr>
              <a:t>:</a:t>
            </a: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Microsoft.Extensions.Configuration.Binder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Microsoft.Extensions.Configuration.EnvironmentVariables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Microsoft.Extensions.Configuration.FileExtensions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Microsoft.Extensions.Configuration.Json</a:t>
            </a:r>
            <a:endParaRPr lang="en-US" dirty="0">
              <a:latin typeface="+mn-lt"/>
            </a:endParaRPr>
          </a:p>
          <a:p>
            <a:pPr marL="636750" lvl="1" indent="-457200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+mn-lt"/>
              </a:rPr>
              <a:t>Microsoft.Extensions.Configuration.CommandLine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new file ‘</a:t>
            </a:r>
            <a:r>
              <a:rPr lang="en-US" sz="2400" dirty="0" err="1">
                <a:latin typeface="+mn-lt"/>
              </a:rPr>
              <a:t>appsettings.json</a:t>
            </a:r>
            <a:r>
              <a:rPr lang="en-US" sz="2400" dirty="0">
                <a:latin typeface="+mn-lt"/>
              </a:rPr>
              <a:t>’ to the project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Next slide shows an example.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Code for reading settings 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See next slides for example.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3D26C-CB5B-44F2-825B-5BE02CC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92" y="4522535"/>
            <a:ext cx="5508702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8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ABB4-5B57-4799-AFD7-74172789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appsettings.json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831D9-E5C8-442D-807A-2AD001A25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5215509"/>
          </a:xfrm>
        </p:spPr>
        <p:txBody>
          <a:bodyPr>
            <a:normAutofit/>
          </a:bodyPr>
          <a:lstStyle/>
          <a:p>
            <a:r>
              <a:rPr lang="en-DE" sz="1200" dirty="0">
                <a:solidFill>
                  <a:srgbClr val="000000"/>
                </a:solidFill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7.21,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SubSettings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from sub settings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123444,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777.21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MySetting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SomeInt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"77"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SomeString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SomeFloat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12.1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</a:t>
            </a:r>
          </a:p>
          <a:p>
            <a:r>
              <a:rPr lang="en-DE" sz="1200" dirty="0">
                <a:solidFill>
                  <a:srgbClr val="000000"/>
                </a:solidFill>
              </a:rPr>
              <a:t>}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0468071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Threads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3360-E222-44CB-AC8D-85318C07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Code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0DE5-7102-4223-8287-B0DCC8261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static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void</a:t>
            </a:r>
            <a:r>
              <a:rPr lang="en-US" sz="1100" dirty="0">
                <a:solidFill>
                  <a:srgbClr val="000000"/>
                </a:solidFill>
              </a:rPr>
              <a:t> Main(</a:t>
            </a:r>
            <a:r>
              <a:rPr lang="en-US" sz="1100" dirty="0">
                <a:solidFill>
                  <a:srgbClr val="0000FF"/>
                </a:solidFill>
              </a:rPr>
              <a:t>string</a:t>
            </a:r>
            <a:r>
              <a:rPr lang="en-US" sz="1100" dirty="0">
                <a:solidFill>
                  <a:srgbClr val="000000"/>
                </a:solidFill>
              </a:rPr>
              <a:t>[] 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</a:p>
          <a:p>
            <a:r>
              <a:rPr lang="en-DE" sz="1100" dirty="0">
                <a:solidFill>
                  <a:srgbClr val="000000"/>
                </a:solidFill>
              </a:rPr>
              <a:t>{</a:t>
            </a:r>
          </a:p>
          <a:p>
            <a:r>
              <a:rPr lang="en-US" sz="1100" dirty="0">
                <a:solidFill>
                  <a:srgbClr val="0000FF"/>
                </a:solidFill>
              </a:rPr>
              <a:t>	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builder = </a:t>
            </a:r>
            <a:r>
              <a:rPr lang="en-US" sz="1100" dirty="0">
                <a:solidFill>
                  <a:srgbClr val="0000FF"/>
                </a:solidFill>
              </a:rPr>
              <a:t>new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ConfigurationBuilder</a:t>
            </a:r>
            <a:r>
              <a:rPr lang="en-US" sz="1100" dirty="0">
                <a:solidFill>
                  <a:srgbClr val="000000"/>
                </a:solidFill>
              </a:rPr>
              <a:t>()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SetBasePath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Directory.GetCurrentDirectory</a:t>
            </a:r>
            <a:r>
              <a:rPr lang="en-US" sz="1100" dirty="0">
                <a:solidFill>
                  <a:srgbClr val="000000"/>
                </a:solidFill>
              </a:rPr>
              <a:t>())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AddJsonFile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appsettings.json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, optional: </a:t>
            </a:r>
            <a:r>
              <a:rPr lang="en-US" sz="1100" dirty="0">
                <a:solidFill>
                  <a:srgbClr val="0000FF"/>
                </a:solidFill>
              </a:rPr>
              <a:t>false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reloadOnChange</a:t>
            </a:r>
            <a:r>
              <a:rPr lang="en-US" sz="1100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FF"/>
                </a:solidFill>
              </a:rPr>
              <a:t>true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AddEnvironmentVariables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if</a:t>
            </a:r>
            <a:r>
              <a:rPr lang="en-US" sz="1100" dirty="0">
                <a:solidFill>
                  <a:srgbClr val="000000"/>
                </a:solidFill>
              </a:rPr>
              <a:t> 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 != </a:t>
            </a:r>
            <a:r>
              <a:rPr lang="en-US" sz="1100" dirty="0">
                <a:solidFill>
                  <a:srgbClr val="0000FF"/>
                </a:solidFill>
              </a:rPr>
              <a:t>null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DE" sz="1100" dirty="0">
                <a:solidFill>
                  <a:srgbClr val="000000"/>
                </a:solidFill>
              </a:rPr>
              <a:t>            {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</a:rPr>
              <a:t>builder.AddCommandLine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DE" sz="1100" dirty="0">
                <a:solidFill>
                  <a:srgbClr val="000000"/>
                </a:solidFill>
              </a:rPr>
              <a:t>            }</a:t>
            </a:r>
          </a:p>
          <a:p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</a:rPr>
              <a:t>IConfigurationRoot</a:t>
            </a:r>
            <a:r>
              <a:rPr lang="en-US" sz="1100" dirty="0">
                <a:solidFill>
                  <a:srgbClr val="000000"/>
                </a:solidFill>
              </a:rPr>
              <a:t> configuration = </a:t>
            </a:r>
            <a:r>
              <a:rPr lang="en-US" sz="1100" dirty="0" err="1">
                <a:solidFill>
                  <a:srgbClr val="000000"/>
                </a:solidFill>
              </a:rPr>
              <a:t>builder.Build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DE" sz="1100" dirty="0">
                <a:solidFill>
                  <a:srgbClr val="000000"/>
                </a:solidFill>
              </a:rPr>
              <a:t>            </a:t>
            </a:r>
            <a:r>
              <a:rPr lang="en-DE" sz="1100" dirty="0">
                <a:solidFill>
                  <a:srgbClr val="008000"/>
                </a:solidFill>
              </a:rPr>
              <a:t>//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8000"/>
                </a:solidFill>
              </a:rPr>
              <a:t>// Following are </a:t>
            </a:r>
            <a:r>
              <a:rPr lang="en-US" sz="1100" dirty="0" err="1">
                <a:solidFill>
                  <a:srgbClr val="008000"/>
                </a:solidFill>
              </a:rPr>
              <a:t>comming</a:t>
            </a:r>
            <a:r>
              <a:rPr lang="en-US" sz="1100" dirty="0">
                <a:solidFill>
                  <a:srgbClr val="008000"/>
                </a:solidFill>
              </a:rPr>
              <a:t> from command line.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color = configuration[</a:t>
            </a:r>
            <a:r>
              <a:rPr lang="en-US" sz="1100" dirty="0">
                <a:solidFill>
                  <a:srgbClr val="A31515"/>
                </a:solidFill>
              </a:rPr>
              <a:t>"color"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fontSize</a:t>
            </a:r>
            <a:r>
              <a:rPr lang="en-US" sz="1100" dirty="0">
                <a:solidFill>
                  <a:srgbClr val="000000"/>
                </a:solidFill>
              </a:rPr>
              <a:t> = configuration[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fontSize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}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8063697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E8 – Interfaces and Classes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11655079" cy="52243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Define some interface or use </a:t>
            </a:r>
            <a:r>
              <a:rPr lang="en-US" sz="2000" b="1" dirty="0" err="1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IMyInterface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from this presentation. (See </a:t>
            </a: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slide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Create two classes, which implement interface by using two different approaches.</a:t>
            </a:r>
            <a:r>
              <a:rPr lang="en-US" dirty="0"/>
              <a:t>	</a:t>
            </a:r>
            <a:br>
              <a:rPr lang="en-US" dirty="0"/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example: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Method train could calculate sum of all values specified in data and set result to 1 if the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	sum is greater than 100 and 0 if sum is less than 100.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Second implementation could use some different rule. For example Train would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calculate Average value, Median and Variance. All named results can be provided as 	properties of some class called Result. Method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GetResult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would return instance of class 	Result.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Please note that method Train can be called multiple times. It means implementation of 	interface must remember calculated result. 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61" indent="0">
              <a:buClr>
                <a:srgbClr val="09009E"/>
              </a:buClr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3. Extend interface with methods Save and Load.</a:t>
            </a:r>
            <a:b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Save should save currently calculated (trained) result and Load should load saved result </a:t>
            </a:r>
            <a:b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	on next application start</a:t>
            </a:r>
            <a:endParaRPr lang="en-DE" sz="2188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010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1/2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380844"/>
          </a:xfrm>
        </p:spPr>
        <p:txBody>
          <a:bodyPr>
            <a:normAutofit/>
          </a:bodyPr>
          <a:lstStyle/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a job in Sequence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job after job.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every job in its own thread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Optimal: If number of processors (cores) equals num. of threads.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switches: if num. of threads higher than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processors (cores).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need time for managing of context switches.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jobs as parallel Tasks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fires optimal num. of threads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reuses threads.</a:t>
            </a:r>
          </a:p>
        </p:txBody>
      </p:sp>
    </p:spTree>
    <p:extLst>
      <p:ext uri="{BB962C8B-B14F-4D97-AF65-F5344CB8AC3E}">
        <p14:creationId xmlns:p14="http://schemas.microsoft.com/office/powerpoint/2010/main" val="14790207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C41F4-0256-4098-BDA4-30774F99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</a:t>
            </a:r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3200" dirty="0">
                <a:solidFill>
                  <a:srgbClr val="09009E"/>
                </a:solidFill>
              </a:rPr>
              <a:t>Parallel Processing and Concurrency 2/2 </a:t>
            </a:r>
            <a:endParaRPr lang="en-US" sz="32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19085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your own worker.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test results as diagrams </a:t>
            </a:r>
            <a:r>
              <a:rPr lang="en-US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Excel </a:t>
            </a: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all 3 approaches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number of threads during execution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 Diagram</a:t>
            </a:r>
          </a:p>
          <a:p>
            <a:pPr marL="522450" lvl="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Inputs: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Name (Approach)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with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numThreads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{50, 100, 150}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processors (Affinity in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TaskMgr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{1, 2, 4, ?}</a:t>
            </a:r>
          </a:p>
          <a:p>
            <a:pPr lvl="2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058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Settings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settings (configuration)?</a:t>
            </a:r>
          </a:p>
        </p:txBody>
      </p:sp>
      <p:sp>
        <p:nvSpPr>
          <p:cNvPr id="4" name="Rectangle 3"/>
          <p:cNvSpPr/>
          <p:nvPr/>
        </p:nvSpPr>
        <p:spPr>
          <a:xfrm>
            <a:off x="2944092" y="3197008"/>
            <a:ext cx="85274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m_Builder.AddCommandLine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/>
              <a:t>  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/>
              <a:t>[“Setting1”];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66414" y="1676805"/>
            <a:ext cx="3034805" cy="369332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myprogram.exe --Setting1 </a:t>
            </a:r>
            <a:r>
              <a:rPr lang="en-US" dirty="0" err="1"/>
              <a:t>xy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70073" y="1122807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3583817" y="2046138"/>
            <a:ext cx="1286057" cy="92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4" idx="0"/>
          </p:cNvCxnSpPr>
          <p:nvPr/>
        </p:nvCxnSpPr>
        <p:spPr>
          <a:xfrm flipH="1">
            <a:off x="7207828" y="2600135"/>
            <a:ext cx="1136072" cy="59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1608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section settings?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8856" y="3610455"/>
            <a:ext cx="65713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/>
              <a:t>  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m_Config.GetSection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(“section”)</a:t>
            </a:r>
            <a:r>
              <a:rPr lang="en-US" sz="1600" dirty="0"/>
              <a:t>[“Setting1”];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856" y="988784"/>
            <a:ext cx="4133623" cy="2677656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7.21,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onsolas" panose="020B0609020204030204" pitchFamily="49" charset="0"/>
              </a:rPr>
              <a:t>SubSettings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sub settings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123444,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777.21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5766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1EDEC3-5921-437D-BEBC-C1774085D100}"/>
              </a:ext>
            </a:extLst>
          </p:cNvPr>
          <p:cNvSpPr/>
          <p:nvPr/>
        </p:nvSpPr>
        <p:spPr>
          <a:xfrm>
            <a:off x="1118143" y="1963391"/>
            <a:ext cx="203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Get-</a:t>
            </a:r>
            <a:r>
              <a:rPr lang="en-US" b="1" dirty="0" err="1"/>
              <a:t>ChildItem</a:t>
            </a:r>
            <a:r>
              <a:rPr lang="en-US" b="1" dirty="0"/>
              <a:t> Env: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1AB45-CA89-4253-ABB3-6C308958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43" y="2788439"/>
            <a:ext cx="7524805" cy="128112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4C5E213-5168-4037-BE36-6F2237934A5C}"/>
              </a:ext>
            </a:extLst>
          </p:cNvPr>
          <p:cNvSpPr/>
          <p:nvPr/>
        </p:nvSpPr>
        <p:spPr bwMode="auto">
          <a:xfrm>
            <a:off x="6129588" y="1319488"/>
            <a:ext cx="2696912" cy="1207811"/>
          </a:xfrm>
          <a:prstGeom prst="wedgeRectCallout">
            <a:avLst>
              <a:gd name="adj1" fmla="val -154079"/>
              <a:gd name="adj2" fmla="val 18826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Open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Powershell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and execute this to show all variables in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C5220-58AD-44C3-BE74-97C44004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282" y="739344"/>
            <a:ext cx="2884478" cy="5030668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659AFC-204D-43EE-9C1E-69089BF5442E}"/>
              </a:ext>
            </a:extLst>
          </p:cNvPr>
          <p:cNvSpPr/>
          <p:nvPr/>
        </p:nvSpPr>
        <p:spPr bwMode="auto">
          <a:xfrm>
            <a:off x="3709389" y="3759888"/>
            <a:ext cx="2696912" cy="570813"/>
          </a:xfrm>
          <a:prstGeom prst="wedgeRectCallout">
            <a:avLst>
              <a:gd name="adj1" fmla="val 28634"/>
              <a:gd name="adj2" fmla="val -176965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Show specific variable</a:t>
            </a:r>
          </a:p>
        </p:txBody>
      </p:sp>
    </p:spTree>
    <p:extLst>
      <p:ext uri="{BB962C8B-B14F-4D97-AF65-F5344CB8AC3E}">
        <p14:creationId xmlns:p14="http://schemas.microsoft.com/office/powerpoint/2010/main" val="17700760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B6C06-18F2-4960-AF16-37CD4806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08" y="1098551"/>
            <a:ext cx="8554507" cy="314324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33EC79E-D2C6-434B-9D40-B0331897DDD2}"/>
              </a:ext>
            </a:extLst>
          </p:cNvPr>
          <p:cNvSpPr/>
          <p:nvPr/>
        </p:nvSpPr>
        <p:spPr bwMode="auto">
          <a:xfrm>
            <a:off x="8885483" y="427177"/>
            <a:ext cx="2696912" cy="1121834"/>
          </a:xfrm>
          <a:prstGeom prst="wedgeRectCallout">
            <a:avLst>
              <a:gd name="adj1" fmla="val -118996"/>
              <a:gd name="adj2" fmla="val 3304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Create new variable with name ‘AAA’ and value 123.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6558B26-6E1E-452F-AA27-583C05D942C6}"/>
              </a:ext>
            </a:extLst>
          </p:cNvPr>
          <p:cNvSpPr/>
          <p:nvPr/>
        </p:nvSpPr>
        <p:spPr bwMode="auto">
          <a:xfrm>
            <a:off x="8885483" y="3119966"/>
            <a:ext cx="2696912" cy="670984"/>
          </a:xfrm>
          <a:prstGeom prst="wedgeRectCallout">
            <a:avLst>
              <a:gd name="adj1" fmla="val -67903"/>
              <a:gd name="adj2" fmla="val -130652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Read the value of ‘AAA’</a:t>
            </a:r>
          </a:p>
        </p:txBody>
      </p:sp>
    </p:spTree>
    <p:extLst>
      <p:ext uri="{BB962C8B-B14F-4D97-AF65-F5344CB8AC3E}">
        <p14:creationId xmlns:p14="http://schemas.microsoft.com/office/powerpoint/2010/main" val="413126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Interfaces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Interfaces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16162" y="4094015"/>
            <a:ext cx="8689975" cy="2068259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interface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IMyInterface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Train(double[] data);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5CBC-21EE-4E66-8D16-7FACACE9ABE2}"/>
              </a:ext>
            </a:extLst>
          </p:cNvPr>
          <p:cNvSpPr/>
          <p:nvPr/>
        </p:nvSpPr>
        <p:spPr>
          <a:xfrm>
            <a:off x="1699606" y="1462453"/>
            <a:ext cx="86893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Interface is a contract.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does not execute. It defines what to do.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You always need implementation of an interface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might me multiple implementations of the same interface</a:t>
            </a:r>
            <a:endParaRPr lang="en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494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2730</TotalTime>
  <Words>1259</Words>
  <Application>Microsoft Office PowerPoint</Application>
  <PresentationFormat>Widescreen</PresentationFormat>
  <Paragraphs>212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How to read settings (configuration)?</vt:lpstr>
      <vt:lpstr>How to read section settings?</vt:lpstr>
      <vt:lpstr>Environment Variables</vt:lpstr>
      <vt:lpstr>Environment Variables</vt:lpstr>
      <vt:lpstr>PowerPoint Presentation</vt:lpstr>
      <vt:lpstr>Interfaces</vt:lpstr>
      <vt:lpstr>PowerPoint Presentation</vt:lpstr>
      <vt:lpstr>Sequential vs. Parallel processing</vt:lpstr>
      <vt:lpstr>Sequential Execution</vt:lpstr>
      <vt:lpstr>Multithreading</vt:lpstr>
      <vt:lpstr>Task Parallel Execution</vt:lpstr>
      <vt:lpstr>Task Manager</vt:lpstr>
      <vt:lpstr>Threads  in Visual Studio</vt:lpstr>
      <vt:lpstr>Exercises </vt:lpstr>
      <vt:lpstr>Exercise E7 – Reading Configuration</vt:lpstr>
      <vt:lpstr>appsettings.json</vt:lpstr>
      <vt:lpstr>Sample Code</vt:lpstr>
      <vt:lpstr>Exercise E8 – Interfaces and Classes</vt:lpstr>
      <vt:lpstr>E9 - Parallel Processing and Concurrency 1/2 </vt:lpstr>
      <vt:lpstr>E9 - Parallel Processing and Concurrency 2/2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Patrick Renner</cp:lastModifiedBy>
  <cp:revision>390</cp:revision>
  <dcterms:created xsi:type="dcterms:W3CDTF">2014-04-01T15:39:24Z</dcterms:created>
  <dcterms:modified xsi:type="dcterms:W3CDTF">2019-11-20T12:53:35Z</dcterms:modified>
</cp:coreProperties>
</file>